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5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Challenges Facing Modern Society and Suggested Solutions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society faces numerous challenges that impact our well-being, sustainability, and future. These challenges are interconnected and require innovative solutions to address their root causes and create a better future for all.</a:t>
            </a:r>
            <a:endParaRPr lang="en-US" sz="1933" dirty="0"/>
          </a:p>
        </p:txBody>
      </p:sp>
      <p:sp>
        <p:nvSpPr>
          <p:cNvPr id="7" name="Shape 4"/>
          <p:cNvSpPr/>
          <p:nvPr/>
        </p:nvSpPr>
        <p:spPr>
          <a:xfrm>
            <a:off x="63456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61215" y="7125414"/>
            <a:ext cx="4750475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417" b="1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Shawn </a:t>
            </a:r>
            <a:r>
              <a:rPr lang="en-US" sz="2417" b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ngala</a:t>
            </a:r>
            <a:endParaRPr lang="en-US" sz="2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99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3563" dirty="0"/>
          </a:p>
        </p:txBody>
      </p:sp>
      <p:sp>
        <p:nvSpPr>
          <p:cNvPr id="6" name="Shape 3"/>
          <p:cNvSpPr/>
          <p:nvPr/>
        </p:nvSpPr>
        <p:spPr>
          <a:xfrm>
            <a:off x="6119932" y="2117288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71498" y="2185035"/>
            <a:ext cx="10406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5"/>
          <p:cNvSpPr/>
          <p:nvPr/>
        </p:nvSpPr>
        <p:spPr>
          <a:xfrm>
            <a:off x="6708100" y="2117288"/>
            <a:ext cx="241494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Government Incentives</a:t>
            </a:r>
            <a:endParaRPr lang="en-US" sz="1782" dirty="0"/>
          </a:p>
        </p:txBody>
      </p:sp>
      <p:sp>
        <p:nvSpPr>
          <p:cNvPr id="9" name="Text 6"/>
          <p:cNvSpPr/>
          <p:nvPr/>
        </p:nvSpPr>
        <p:spPr>
          <a:xfrm>
            <a:off x="6708100" y="250864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financial incentives and tax breaks for renewable energy investments can encourage widespread adoption.</a:t>
            </a:r>
            <a:endParaRPr lang="en-US" sz="1425" dirty="0"/>
          </a:p>
        </p:txBody>
      </p:sp>
      <p:sp>
        <p:nvSpPr>
          <p:cNvPr id="10" name="Shape 7"/>
          <p:cNvSpPr/>
          <p:nvPr/>
        </p:nvSpPr>
        <p:spPr>
          <a:xfrm>
            <a:off x="6119932" y="34723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6252448" y="3540085"/>
            <a:ext cx="142042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9"/>
          <p:cNvSpPr/>
          <p:nvPr/>
        </p:nvSpPr>
        <p:spPr>
          <a:xfrm>
            <a:off x="6708100" y="3472339"/>
            <a:ext cx="3025973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Advancements</a:t>
            </a:r>
            <a:endParaRPr lang="en-US" sz="1782" dirty="0"/>
          </a:p>
        </p:txBody>
      </p:sp>
      <p:sp>
        <p:nvSpPr>
          <p:cNvPr id="13" name="Text 10"/>
          <p:cNvSpPr/>
          <p:nvPr/>
        </p:nvSpPr>
        <p:spPr>
          <a:xfrm>
            <a:off x="6708100" y="386369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Investing in research and development to improve the efficiency and affordability of renewable energy technologies is crucial.</a:t>
            </a:r>
            <a:endParaRPr lang="en-US" sz="1425" dirty="0"/>
          </a:p>
        </p:txBody>
      </p:sp>
      <p:sp>
        <p:nvSpPr>
          <p:cNvPr id="14" name="Shape 11"/>
          <p:cNvSpPr/>
          <p:nvPr/>
        </p:nvSpPr>
        <p:spPr>
          <a:xfrm>
            <a:off x="6119932" y="482738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6257211" y="4895136"/>
            <a:ext cx="132517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3"/>
          <p:cNvSpPr/>
          <p:nvPr/>
        </p:nvSpPr>
        <p:spPr>
          <a:xfrm>
            <a:off x="67081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Education</a:t>
            </a:r>
            <a:endParaRPr lang="en-US" sz="1782" dirty="0"/>
          </a:p>
        </p:txBody>
      </p:sp>
      <p:sp>
        <p:nvSpPr>
          <p:cNvPr id="17" name="Text 14"/>
          <p:cNvSpPr/>
          <p:nvPr/>
        </p:nvSpPr>
        <p:spPr>
          <a:xfrm>
            <a:off x="6708100" y="521874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public awareness about the benefits of renewable energy and the urgency of transitioning to a sustainable energy future is essential.</a:t>
            </a:r>
            <a:endParaRPr lang="en-US" sz="1425" dirty="0"/>
          </a:p>
        </p:txBody>
      </p:sp>
      <p:sp>
        <p:nvSpPr>
          <p:cNvPr id="18" name="Shape 15"/>
          <p:cNvSpPr/>
          <p:nvPr/>
        </p:nvSpPr>
        <p:spPr>
          <a:xfrm>
            <a:off x="6119932" y="61824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6251853" y="6250186"/>
            <a:ext cx="14335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7"/>
          <p:cNvSpPr/>
          <p:nvPr/>
        </p:nvSpPr>
        <p:spPr>
          <a:xfrm>
            <a:off x="6708100" y="6182439"/>
            <a:ext cx="293179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Infrastructure Development</a:t>
            </a:r>
            <a:endParaRPr lang="en-US" sz="1782" dirty="0"/>
          </a:p>
        </p:txBody>
      </p:sp>
      <p:sp>
        <p:nvSpPr>
          <p:cNvPr id="21" name="Text 18"/>
          <p:cNvSpPr/>
          <p:nvPr/>
        </p:nvSpPr>
        <p:spPr>
          <a:xfrm>
            <a:off x="6708100" y="657379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the infrastructure needed to support renewable energy generation, transmission, and distribution is key to a successful transition.</a:t>
            </a:r>
            <a:endParaRPr lang="en-US" sz="14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Crisis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Rising Prevalence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prevalence of mental health disorders such as depression, anxiety, and stress-related conditions is increasing, impacting individuals' well-being, productivity, and social relationships.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11765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Impact on Individuals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issues can lead to various challenges, including difficulty concentrating, decreased motivation, social withdrawal, and strained relationships.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Societal Implications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mental health crisis has a significant impact on society, resulting in increased healthcare costs, reduced workforce productivity, and societal strain.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446" y="3154442"/>
            <a:ext cx="7771328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Access to Mental Health Services</a:t>
            </a:r>
            <a:endParaRPr lang="en-US" sz="4072" dirty="0"/>
          </a:p>
        </p:txBody>
      </p:sp>
      <p:sp>
        <p:nvSpPr>
          <p:cNvPr id="6" name="Shape 3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1838682" y="4421148"/>
            <a:ext cx="118824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5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Increased Availability</a:t>
            </a:r>
            <a:endParaRPr lang="en-US" sz="2036" dirty="0"/>
          </a:p>
        </p:txBody>
      </p:sp>
      <p:sp>
        <p:nvSpPr>
          <p:cNvPr id="9" name="Text 6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access to mental health care professionals, particularly in underserved areas, is crucial.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7570232" y="4421148"/>
            <a:ext cx="162282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9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Affordable Care</a:t>
            </a:r>
            <a:endParaRPr lang="en-US" sz="2036" dirty="0"/>
          </a:p>
        </p:txBody>
      </p:sp>
      <p:sp>
        <p:nvSpPr>
          <p:cNvPr id="13" name="Text 10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Lowering the cost of mental health services, including therapy sessions and medication, is essential to ensure affordability for all.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1822371" y="6300549"/>
            <a:ext cx="15144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3"/>
          <p:cNvSpPr/>
          <p:nvPr/>
        </p:nvSpPr>
        <p:spPr>
          <a:xfrm>
            <a:off x="2337673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Diverse Services</a:t>
            </a:r>
            <a:endParaRPr lang="en-US" sz="2036" dirty="0"/>
          </a:p>
        </p:txBody>
      </p:sp>
      <p:sp>
        <p:nvSpPr>
          <p:cNvPr id="17" name="Text 14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a range of mental health services, including individual therapy, group therapy, and online platforms, is vital to meet diverse needs.</a:t>
            </a:r>
            <a:endParaRPr lang="en-US" sz="1629" dirty="0"/>
          </a:p>
        </p:txBody>
      </p:sp>
      <p:sp>
        <p:nvSpPr>
          <p:cNvPr id="18" name="Shape 15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7569398" y="6300549"/>
            <a:ext cx="163830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7"/>
          <p:cNvSpPr/>
          <p:nvPr/>
        </p:nvSpPr>
        <p:spPr>
          <a:xfrm>
            <a:off x="8090892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Reduced Stigma</a:t>
            </a:r>
            <a:endParaRPr lang="en-US" sz="2036" dirty="0"/>
          </a:p>
        </p:txBody>
      </p:sp>
      <p:sp>
        <p:nvSpPr>
          <p:cNvPr id="21" name="Text 18"/>
          <p:cNvSpPr/>
          <p:nvPr/>
        </p:nvSpPr>
        <p:spPr>
          <a:xfrm>
            <a:off x="8090892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Eliminating the stigma associated with seeking mental health help is essential to encourage individuals to prioritize their well-being.</a:t>
            </a:r>
            <a:endParaRPr lang="en-US" sz="162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4712" y="611624"/>
            <a:ext cx="5559504" cy="694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2"/>
              </a:lnSpc>
              <a:buNone/>
            </a:pPr>
            <a:r>
              <a:rPr lang="en-US" sz="4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Awareness</a:t>
            </a:r>
            <a:endParaRPr lang="en-US" sz="437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12" y="1639967"/>
            <a:ext cx="1111806" cy="1992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0011" y="1862257"/>
            <a:ext cx="277975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Education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7710011" y="234303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education programs on mental health topics, from early childhood to adulthood, can foster understanding and empathy.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12" y="3632597"/>
            <a:ext cx="1111806" cy="19926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0011" y="3854887"/>
            <a:ext cx="2810708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Media Representation</a:t>
            </a:r>
            <a:endParaRPr lang="en-US" sz="2189" dirty="0"/>
          </a:p>
        </p:txBody>
      </p:sp>
      <p:sp>
        <p:nvSpPr>
          <p:cNvPr id="11" name="Text 6"/>
          <p:cNvSpPr/>
          <p:nvPr/>
        </p:nvSpPr>
        <p:spPr>
          <a:xfrm>
            <a:off x="7710011" y="433566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and accurate media representation of mental health issues can help destigmatize and normalize seeking help.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12" y="5625227"/>
            <a:ext cx="1111806" cy="19926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10011" y="5847517"/>
            <a:ext cx="316491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Community Involvement</a:t>
            </a:r>
            <a:endParaRPr lang="en-US" sz="2189" dirty="0"/>
          </a:p>
        </p:txBody>
      </p:sp>
      <p:sp>
        <p:nvSpPr>
          <p:cNvPr id="14" name="Text 8"/>
          <p:cNvSpPr/>
          <p:nvPr/>
        </p:nvSpPr>
        <p:spPr>
          <a:xfrm>
            <a:off x="7710011" y="632829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community initiatives and support groups focused on mental health can create a sense of belonging and provide resources.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04643" y="3020854"/>
            <a:ext cx="4952405" cy="619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4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Workplace Wellness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1904643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2102644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Days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102644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paid mental health days allows employees to prioritize their well-being without fear of job security.</a:t>
            </a:r>
            <a:endParaRPr lang="en-US" sz="1560" dirty="0"/>
          </a:p>
        </p:txBody>
      </p:sp>
      <p:sp>
        <p:nvSpPr>
          <p:cNvPr id="9" name="Shape 6"/>
          <p:cNvSpPr/>
          <p:nvPr/>
        </p:nvSpPr>
        <p:spPr>
          <a:xfrm>
            <a:off x="7414141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0" name="Text 7"/>
          <p:cNvSpPr/>
          <p:nvPr/>
        </p:nvSpPr>
        <p:spPr>
          <a:xfrm>
            <a:off x="7612142" y="4135041"/>
            <a:ext cx="3235762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Flexible Work Arrangements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12142" y="4563428"/>
            <a:ext cx="4915495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work schedules and remote work options can reduce stress and improve work-life balance.</a:t>
            </a:r>
            <a:endParaRPr lang="en-US" sz="1560" dirty="0"/>
          </a:p>
        </p:txBody>
      </p:sp>
      <p:sp>
        <p:nvSpPr>
          <p:cNvPr id="12" name="Shape 9"/>
          <p:cNvSpPr/>
          <p:nvPr/>
        </p:nvSpPr>
        <p:spPr>
          <a:xfrm>
            <a:off x="1904643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3" name="Text 10"/>
          <p:cNvSpPr/>
          <p:nvPr/>
        </p:nvSpPr>
        <p:spPr>
          <a:xfrm>
            <a:off x="2102644" y="6108263"/>
            <a:ext cx="355139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Employee Assistance Programs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02644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Offering confidential counseling and support services to employees can provide access to professional help when needed.</a:t>
            </a:r>
            <a:endParaRPr lang="en-US" sz="1560" dirty="0"/>
          </a:p>
        </p:txBody>
      </p:sp>
      <p:sp>
        <p:nvSpPr>
          <p:cNvPr id="15" name="Shape 12"/>
          <p:cNvSpPr/>
          <p:nvPr/>
        </p:nvSpPr>
        <p:spPr>
          <a:xfrm>
            <a:off x="7414141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6" name="Text 13"/>
          <p:cNvSpPr/>
          <p:nvPr/>
        </p:nvSpPr>
        <p:spPr>
          <a:xfrm>
            <a:off x="7612142" y="6108263"/>
            <a:ext cx="328850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Stress Management Training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7612142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workshops and resources on stress management techniques can equip employees with coping skills.</a:t>
            </a:r>
            <a:endParaRPr lang="en-US" sz="156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933" y="1034534"/>
            <a:ext cx="4853345" cy="542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74"/>
              </a:lnSpc>
              <a:buNone/>
            </a:pPr>
            <a:r>
              <a:rPr lang="en-US" sz="341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Addiction</a:t>
            </a:r>
            <a:endParaRPr lang="en-US" sz="3419" dirty="0"/>
          </a:p>
        </p:txBody>
      </p:sp>
      <p:sp>
        <p:nvSpPr>
          <p:cNvPr id="6" name="Shape 3"/>
          <p:cNvSpPr/>
          <p:nvPr/>
        </p:nvSpPr>
        <p:spPr>
          <a:xfrm>
            <a:off x="851178" y="1837730"/>
            <a:ext cx="34647" cy="5357336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7" name="Shape 4"/>
          <p:cNvSpPr/>
          <p:nvPr/>
        </p:nvSpPr>
        <p:spPr>
          <a:xfrm>
            <a:off x="1063823" y="2211169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8" name="Shape 5"/>
          <p:cNvSpPr/>
          <p:nvPr/>
        </p:nvSpPr>
        <p:spPr>
          <a:xfrm>
            <a:off x="673060" y="2033111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9" name="Text 6"/>
          <p:cNvSpPr/>
          <p:nvPr/>
        </p:nvSpPr>
        <p:spPr>
          <a:xfrm>
            <a:off x="818436" y="2098238"/>
            <a:ext cx="99893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52" dirty="0"/>
          </a:p>
        </p:txBody>
      </p:sp>
      <p:sp>
        <p:nvSpPr>
          <p:cNvPr id="10" name="Text 7"/>
          <p:cNvSpPr/>
          <p:nvPr/>
        </p:nvSpPr>
        <p:spPr>
          <a:xfrm>
            <a:off x="1823799" y="201132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Overload</a:t>
            </a:r>
            <a:endParaRPr lang="en-US" sz="1710" dirty="0"/>
          </a:p>
        </p:txBody>
      </p:sp>
      <p:sp>
        <p:nvSpPr>
          <p:cNvPr id="11" name="Text 8"/>
          <p:cNvSpPr/>
          <p:nvPr/>
        </p:nvSpPr>
        <p:spPr>
          <a:xfrm>
            <a:off x="1823799" y="2386965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Constant exposure to digital devices and social media can lead to sensory overload and cognitive fatigue.</a:t>
            </a:r>
            <a:endParaRPr lang="en-US" sz="1368" dirty="0"/>
          </a:p>
        </p:txBody>
      </p:sp>
      <p:sp>
        <p:nvSpPr>
          <p:cNvPr id="12" name="Shape 9"/>
          <p:cNvSpPr/>
          <p:nvPr/>
        </p:nvSpPr>
        <p:spPr>
          <a:xfrm>
            <a:off x="1063823" y="366337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3" name="Shape 10"/>
          <p:cNvSpPr/>
          <p:nvPr/>
        </p:nvSpPr>
        <p:spPr>
          <a:xfrm>
            <a:off x="673060" y="348531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4" name="Text 11"/>
          <p:cNvSpPr/>
          <p:nvPr/>
        </p:nvSpPr>
        <p:spPr>
          <a:xfrm>
            <a:off x="800219" y="3550444"/>
            <a:ext cx="13632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52" dirty="0"/>
          </a:p>
        </p:txBody>
      </p:sp>
      <p:sp>
        <p:nvSpPr>
          <p:cNvPr id="15" name="Text 12"/>
          <p:cNvSpPr/>
          <p:nvPr/>
        </p:nvSpPr>
        <p:spPr>
          <a:xfrm>
            <a:off x="1823799" y="3463528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Sleep Disruption</a:t>
            </a:r>
            <a:endParaRPr lang="en-US" sz="1710" dirty="0"/>
          </a:p>
        </p:txBody>
      </p:sp>
      <p:sp>
        <p:nvSpPr>
          <p:cNvPr id="16" name="Text 13"/>
          <p:cNvSpPr/>
          <p:nvPr/>
        </p:nvSpPr>
        <p:spPr>
          <a:xfrm>
            <a:off x="1823799" y="3839170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blue light emitted from screens can interfere with sleep patterns, impacting overall health and well-being.</a:t>
            </a:r>
            <a:endParaRPr lang="en-US" sz="1368" dirty="0"/>
          </a:p>
        </p:txBody>
      </p:sp>
      <p:sp>
        <p:nvSpPr>
          <p:cNvPr id="17" name="Shape 14"/>
          <p:cNvSpPr/>
          <p:nvPr/>
        </p:nvSpPr>
        <p:spPr>
          <a:xfrm>
            <a:off x="1063823" y="5115580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673060" y="4937522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804862" y="5002649"/>
            <a:ext cx="127159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52" dirty="0"/>
          </a:p>
        </p:txBody>
      </p:sp>
      <p:sp>
        <p:nvSpPr>
          <p:cNvPr id="20" name="Text 17"/>
          <p:cNvSpPr/>
          <p:nvPr/>
        </p:nvSpPr>
        <p:spPr>
          <a:xfrm>
            <a:off x="1823799" y="491573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Social Isolation</a:t>
            </a:r>
            <a:endParaRPr lang="en-US" sz="1710" dirty="0"/>
          </a:p>
        </p:txBody>
      </p:sp>
      <p:sp>
        <p:nvSpPr>
          <p:cNvPr id="21" name="Text 18"/>
          <p:cNvSpPr/>
          <p:nvPr/>
        </p:nvSpPr>
        <p:spPr>
          <a:xfrm>
            <a:off x="1823799" y="5291376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Excessive technology use can lead to decreased face-to-face interactions and feelings of social isolation.</a:t>
            </a:r>
            <a:endParaRPr lang="en-US" sz="1368" dirty="0"/>
          </a:p>
        </p:txBody>
      </p:sp>
      <p:sp>
        <p:nvSpPr>
          <p:cNvPr id="22" name="Shape 19"/>
          <p:cNvSpPr/>
          <p:nvPr/>
        </p:nvSpPr>
        <p:spPr>
          <a:xfrm>
            <a:off x="1063823" y="656778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23" name="Shape 20"/>
          <p:cNvSpPr/>
          <p:nvPr/>
        </p:nvSpPr>
        <p:spPr>
          <a:xfrm>
            <a:off x="673060" y="638972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24" name="Text 21"/>
          <p:cNvSpPr/>
          <p:nvPr/>
        </p:nvSpPr>
        <p:spPr>
          <a:xfrm>
            <a:off x="799624" y="6454854"/>
            <a:ext cx="137636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52" dirty="0"/>
          </a:p>
        </p:txBody>
      </p:sp>
      <p:sp>
        <p:nvSpPr>
          <p:cNvPr id="25" name="Text 22"/>
          <p:cNvSpPr/>
          <p:nvPr/>
        </p:nvSpPr>
        <p:spPr>
          <a:xfrm>
            <a:off x="1823799" y="6367939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Impact</a:t>
            </a:r>
            <a:endParaRPr lang="en-US" sz="1710" dirty="0"/>
          </a:p>
        </p:txBody>
      </p:sp>
      <p:sp>
        <p:nvSpPr>
          <p:cNvPr id="26" name="Text 23"/>
          <p:cNvSpPr/>
          <p:nvPr/>
        </p:nvSpPr>
        <p:spPr>
          <a:xfrm>
            <a:off x="1823799" y="6743581"/>
            <a:ext cx="6712268" cy="277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Technological addiction can contribute to anxiety, depression, and low self-esteem.</a:t>
            </a:r>
            <a:endParaRPr lang="en-US" sz="13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430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Detox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Power Off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disconnecting from digital devices can help reduce stress, improve focus, and enhance sleep quality.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324225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Time Limits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Setting time limits for technology use can prevent excessive consumption and create more time for meaningful activities.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374005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Tech-Free Zones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Designating specific areas or times as technology-free zones can encourage face-to-face interactions and create a sense of presence.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423785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Outdoor Activities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in outdoor activities, such as hiking, biking, or simply taking a walk in nature, can provide a refreshing break from technology.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1334214"/>
            <a:ext cx="624101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Promoting Healthy Tech Habits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91238" y="2133481"/>
            <a:ext cx="7934325" cy="1328737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63997" y="2244685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Awareness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10234970" y="2244685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 people about the potential downsides of excessive technology use, such as addiction, sleep disruption, and social isolation.</a:t>
            </a:r>
            <a:endParaRPr lang="en-US" sz="1361" dirty="0"/>
          </a:p>
        </p:txBody>
      </p:sp>
      <p:sp>
        <p:nvSpPr>
          <p:cNvPr id="9" name="Text 6"/>
          <p:cNvSpPr/>
          <p:nvPr/>
        </p:nvSpPr>
        <p:spPr>
          <a:xfrm>
            <a:off x="6263997" y="357342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Mindfulness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10234970" y="3573423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mindful technology use, focusing on the present moment and avoiding distractions.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1238" y="4514374"/>
            <a:ext cx="7934325" cy="1052155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12" name="Text 9"/>
          <p:cNvSpPr/>
          <p:nvPr/>
        </p:nvSpPr>
        <p:spPr>
          <a:xfrm>
            <a:off x="6263997" y="4625578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Wellness Apps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10234970" y="4625578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the use of digital wellness apps that track technology usage, set limits, and provide insights.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6263997" y="567773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10234970" y="5677733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Emphasize the importance of balancing technology use with other activities, such as hobbies, social interactions, and outdoor time.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9831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1090732" y="626626"/>
            <a:ext cx="5697379" cy="712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Living</a:t>
            </a:r>
            <a:endParaRPr lang="en-US" sz="448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1794510"/>
            <a:ext cx="6053495" cy="3741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0732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90732" y="6313408"/>
            <a:ext cx="6053495" cy="109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Transitioning to renewable energy sources like solar, wind, and hydro power can reduce reliance on fossil fuels and mitigate climate change.</a:t>
            </a:r>
            <a:endParaRPr lang="en-US" sz="179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5" y="1794510"/>
            <a:ext cx="6053495" cy="37413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6055" y="5820608"/>
            <a:ext cx="3096935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Agriculture</a:t>
            </a: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86055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Supporting sustainable agricultural practices, such as organic farming, permaculture, and regenerative agriculture, can protect biodiversity and promote healthy soil.</a:t>
            </a:r>
            <a:endParaRPr lang="en-US" sz="17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785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Open Sans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3</cp:revision>
  <dcterms:created xsi:type="dcterms:W3CDTF">2024-07-09T15:14:13Z</dcterms:created>
  <dcterms:modified xsi:type="dcterms:W3CDTF">2024-07-09T18:51:37Z</dcterms:modified>
</cp:coreProperties>
</file>